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4" r:id="rId9"/>
    <p:sldId id="265" r:id="rId10"/>
    <p:sldId id="263" r:id="rId11"/>
    <p:sldId id="267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7AE56-D1C4-455B-8180-B03F3DF4F3C1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163F-0734-406F-9FCE-AA98ACD1E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047303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7AE56-D1C4-455B-8180-B03F3DF4F3C1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163F-0734-406F-9FCE-AA98ACD1E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873174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7AE56-D1C4-455B-8180-B03F3DF4F3C1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163F-0734-406F-9FCE-AA98ACD1E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5535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7AE56-D1C4-455B-8180-B03F3DF4F3C1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163F-0734-406F-9FCE-AA98ACD1E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867849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7AE56-D1C4-455B-8180-B03F3DF4F3C1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163F-0734-406F-9FCE-AA98ACD1E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449126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7AE56-D1C4-455B-8180-B03F3DF4F3C1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163F-0734-406F-9FCE-AA98ACD1E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41363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7AE56-D1C4-455B-8180-B03F3DF4F3C1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163F-0734-406F-9FCE-AA98ACD1E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213399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7AE56-D1C4-455B-8180-B03F3DF4F3C1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163F-0734-406F-9FCE-AA98ACD1E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829028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7AE56-D1C4-455B-8180-B03F3DF4F3C1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163F-0734-406F-9FCE-AA98ACD1E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655427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7AE56-D1C4-455B-8180-B03F3DF4F3C1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163F-0734-406F-9FCE-AA98ACD1E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118764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7AE56-D1C4-455B-8180-B03F3DF4F3C1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163F-0734-406F-9FCE-AA98ACD1E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628196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7AE56-D1C4-455B-8180-B03F3DF4F3C1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2163F-0734-406F-9FCE-AA98ACD1E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438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ll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PowerPoint1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6670" y="-515154"/>
            <a:ext cx="11346287" cy="7786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/>
          </a:p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казённое общеобразовательное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учреждение средняя общеобразовательная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школа №16 г. Болотного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Болотнинского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Новосибирской области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Проект:</a:t>
            </a:r>
          </a:p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«Психология толпы»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Обучающаяся 11 класса</a:t>
            </a:r>
          </a:p>
          <a:p>
            <a:pPr algn="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Сердюкова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Малея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Фамиловна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Карельская Л.В.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 smtClean="0"/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Болотное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69449752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202911"/>
            <a:ext cx="10515600" cy="68573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Содержание: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1068946"/>
            <a:ext cx="10515600" cy="5576552"/>
          </a:xfrm>
        </p:spPr>
        <p:txBody>
          <a:bodyPr/>
          <a:lstStyle/>
          <a:p>
            <a:endParaRPr lang="ru-RU" dirty="0"/>
          </a:p>
          <a:p>
            <a:r>
              <a:rPr lang="ru-RU" dirty="0">
                <a:solidFill>
                  <a:schemeClr val="tx1"/>
                </a:solidFill>
              </a:rPr>
              <a:t>1. Введение</a:t>
            </a:r>
          </a:p>
          <a:p>
            <a:r>
              <a:rPr lang="ru-RU" dirty="0">
                <a:solidFill>
                  <a:schemeClr val="tx1"/>
                </a:solidFill>
              </a:rPr>
              <a:t>2. Сущность толпы.</a:t>
            </a:r>
          </a:p>
          <a:p>
            <a:r>
              <a:rPr lang="ru-RU" dirty="0">
                <a:solidFill>
                  <a:schemeClr val="tx1"/>
                </a:solidFill>
              </a:rPr>
              <a:t>3. Общая классификация толпы.</a:t>
            </a:r>
          </a:p>
          <a:p>
            <a:r>
              <a:rPr lang="ru-RU" dirty="0">
                <a:solidFill>
                  <a:schemeClr val="tx1"/>
                </a:solidFill>
              </a:rPr>
              <a:t>4. Основные характеристики толпы.</a:t>
            </a:r>
          </a:p>
          <a:p>
            <a:r>
              <a:rPr lang="ru-RU" dirty="0">
                <a:solidFill>
                  <a:schemeClr val="tx1"/>
                </a:solidFill>
              </a:rPr>
              <a:t>5. Методы и характеристики изучения толпы.</a:t>
            </a:r>
          </a:p>
          <a:p>
            <a:r>
              <a:rPr lang="ru-RU" dirty="0">
                <a:solidFill>
                  <a:schemeClr val="tx1"/>
                </a:solidFill>
              </a:rPr>
              <a:t>6. Как управлять толпой.</a:t>
            </a:r>
          </a:p>
          <a:p>
            <a:r>
              <a:rPr lang="ru-RU" dirty="0">
                <a:solidFill>
                  <a:schemeClr val="tx1"/>
                </a:solidFill>
              </a:rPr>
              <a:t>7. Заключение</a:t>
            </a:r>
          </a:p>
          <a:p>
            <a:r>
              <a:rPr lang="ru-RU" dirty="0">
                <a:solidFill>
                  <a:schemeClr val="tx1"/>
                </a:solidFill>
              </a:rPr>
              <a:t>8. Используемые источники</a:t>
            </a:r>
          </a:p>
          <a:p>
            <a:r>
              <a:rPr lang="ru-RU" dirty="0">
                <a:solidFill>
                  <a:schemeClr val="tx1"/>
                </a:solidFill>
              </a:rPr>
              <a:t>9. Приложение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798421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9940" y="53707"/>
            <a:ext cx="10802713" cy="46144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Введение: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6186" y="669701"/>
            <a:ext cx="6459313" cy="5756857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dirty="0"/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истории всегда существовал довольно большой интерес к попытке понять и управлять движением и поведением человека в толпе и больших группах людей. Зачастую, поведение толпы исследовалось в рамках социологии и психологии с целью исследования событий, случающихся в группах людей, объединенных общей целью, и функционирующих как единое целое. В таких случаях люди начинают терять свою индивидуальность и совершать поступки в рамках общего поведения толпы.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сложности данного вопроса, проблема психологии толпы актуальна и на данный момент.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“К сожалению, в наше время люди склонны образовывать толпы. Отсутствие близких связей приводит к тому, что человек уходит в толпу, где теряет свою индивидуальность. Толпой управляет вождь” – так пишет психолог, психотерапевт Михаил Литвак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 же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Бон писал “Под толпой следует понимать изначально неорганизованное, или потерявшее организованность скопление людей, не имеющей общей осознанной цели, или утратившие её и 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правило, находящиеся в состоянии эмоционального возбуждения.</a:t>
            </a:r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9" r="20729"/>
          <a:stretch>
            <a:fillRect/>
          </a:stretch>
        </p:blipFill>
        <p:spPr>
          <a:xfrm>
            <a:off x="6845300" y="785813"/>
            <a:ext cx="5119688" cy="4873625"/>
          </a:xfrm>
        </p:spPr>
      </p:pic>
    </p:spTree>
    <p:extLst>
      <p:ext uri="{BB962C8B-B14F-4D97-AF65-F5344CB8AC3E}">
        <p14:creationId xmlns:p14="http://schemas.microsoft.com/office/powerpoint/2010/main" val="14699342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317" y="1030310"/>
            <a:ext cx="10515600" cy="5125791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работы: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Рассмотреть проблемы психологии толпы в их теоретическом и практическом аспектах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достичь поставленных целей, необходимо решить ряд задач: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Описать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механизмы воздействия на толпу и внутри неё.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Охарактеризовать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её основное поведение в разных условиях.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Изучить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психологии толпы, как проблему в современном мире.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Определить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значимость воздействия толпы на обычного человека.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Понять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управления толпой с позиции лидера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Изучить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предотвращения негативных последствий, сталкиваясь с явлением «толпа» в частной жизни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97265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12759"/>
            <a:ext cx="10515600" cy="4023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Сущность толпы: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623049"/>
            <a:ext cx="10515600" cy="5816387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буду ссылаться на работу Михаила Литвака.</a:t>
            </a: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Изучая его работы, я могу сказать, что толпа – это универсальный инструмент, которым можно управлять. Так как толпы представляют из себя скопление людей, значит у них есть своя цель. Это и является одной из черт толпы. Происходит слияние индивидов в единый разум и чувства, которые снижают интеллектуальные способности. То есть, у человека исчезает личность. Состояние человека в толпе очень сильно меняется. Его сознание, утратившее активность, позволяет ему войти в состояние помрачения, предаться панике или соблазну.</a:t>
            </a: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так, для формирования толпы необходим не разум, а вера. Толп без верований не существует.</a:t>
            </a: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“Когда человеческий рассудок берет верх, толпа разбегается. В толпе человек поступает не в соответствии со своим опытом, а в соответствие мнении большинства или вождя.” – пишет Литвак. А ведь это так и есть. За пример мы можем взять футбольную команду болельщиков. У них есть различные лозунги, которые они выкрикивают для того, чтобы поддержать свою любимую команду. К примеру, толпа из пяти человек кричит лозунг, а после чего к ним начинают присоединяться, другие толпы или личности. И вот через мгновение этот лозунг кричит половина стадиона. Происходит так называемое “заражение”.</a:t>
            </a:r>
          </a:p>
          <a:p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Толпа очень переменчива. Это можно заметить, переходя из самой кровавой свирепости к героизму. Но, к сожалению, толпы больше способны на жертвы и не адекватные действия, чем отдельный взятый человек. </a:t>
            </a:r>
          </a:p>
          <a:p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87857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747" y="120426"/>
            <a:ext cx="10515600" cy="845489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толпы: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бъект 11"/>
          <p:cNvSpPr>
            <a:spLocks noGrp="1"/>
          </p:cNvSpPr>
          <p:nvPr>
            <p:ph idx="1"/>
          </p:nvPr>
        </p:nvSpPr>
        <p:spPr>
          <a:xfrm>
            <a:off x="838200" y="965915"/>
            <a:ext cx="10515600" cy="521104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Существуют несколько классификаций толпы, такие как:</a:t>
            </a:r>
          </a:p>
          <a:p>
            <a:r>
              <a:rPr lang="ru-RU" dirty="0"/>
              <a:t>Стихийная толпа - Формируется и проявляется без какого-либо организующего начала со стороны конкретного физического лица.</a:t>
            </a:r>
          </a:p>
          <a:p>
            <a:r>
              <a:rPr lang="ru-RU" dirty="0"/>
              <a:t>Ведомая толпа - Формируется и проявляется под воздействием, влиянием с самого начала или впоследствии конкретного физического лица, являющегося в данной толпе её лидером.</a:t>
            </a:r>
          </a:p>
          <a:p>
            <a:r>
              <a:rPr lang="ru-RU" dirty="0"/>
              <a:t>Окказиональная толпа - Образуется на основе любопытства к неожиданно возникшему происшествию, к примеру дорожно-транспортное происшествие</a:t>
            </a:r>
          </a:p>
          <a:p>
            <a:r>
              <a:rPr lang="ru-RU" dirty="0"/>
              <a:t>Конвенциональная толпа - Образуется на основе интереса к какому-либо заранее объявленному массовому развлечению, зрелищу или по-иному социально значимому конкретному поводу.</a:t>
            </a:r>
          </a:p>
          <a:p>
            <a:r>
              <a:rPr lang="ru-RU" dirty="0"/>
              <a:t>Экспрессивная толпа - Формируется, как и конвенциональная толпа. В ней совместно выражается общее отношение к какому-либо событию, к примеру протест.</a:t>
            </a:r>
          </a:p>
          <a:p>
            <a:r>
              <a:rPr lang="ru-RU" dirty="0"/>
              <a:t>Экстатическая толпа - Представляют собой крайнюю форму экспрессивной толпы. Характеризуется состоянием общего экстаза на основе взаимного, ритмически нарастающего «заражения», к примеру ритуалы.</a:t>
            </a:r>
          </a:p>
          <a:p>
            <a:r>
              <a:rPr lang="ru-RU" dirty="0"/>
              <a:t>Основной системообразующий признак толпы – это ее стихийность.</a:t>
            </a:r>
          </a:p>
          <a:p>
            <a:endParaRPr lang="ru-RU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893321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685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толпы: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826394" y="1593805"/>
            <a:ext cx="10515600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И так, отметим некоторые признаки толпы.</a:t>
            </a:r>
          </a:p>
          <a:p>
            <a:pPr marL="0" indent="0">
              <a:buNone/>
            </a:pPr>
            <a:r>
              <a:rPr lang="ru-RU" b="1" dirty="0"/>
              <a:t>Переменчивость</a:t>
            </a:r>
          </a:p>
          <a:p>
            <a:pPr marL="0" indent="0">
              <a:buNone/>
            </a:pPr>
            <a:r>
              <a:rPr lang="ru-RU" dirty="0" smtClean="0"/>
              <a:t>Толпа </a:t>
            </a:r>
            <a:r>
              <a:rPr lang="ru-RU" dirty="0"/>
              <a:t>не может сдерживать свои эмоции.</a:t>
            </a:r>
          </a:p>
          <a:p>
            <a:pPr marL="0" indent="0">
              <a:buNone/>
            </a:pPr>
            <a:r>
              <a:rPr lang="ru-RU" dirty="0" smtClean="0"/>
              <a:t>Из-за этого ей свойственно переходить от кровожадности до героизма.</a:t>
            </a:r>
          </a:p>
          <a:p>
            <a:pPr marL="0" indent="0">
              <a:buNone/>
            </a:pPr>
            <a:r>
              <a:rPr lang="ru-RU" dirty="0" smtClean="0"/>
              <a:t>У </a:t>
            </a:r>
            <a:r>
              <a:rPr lang="ru-RU" dirty="0"/>
              <a:t>толпы свой мир, который идет к своей цели или желанию, она не видит преград. Она не понимает слов, которые заставляют ее отказаться от своего желания. Толпа понимает обещания. “Если толпа хочет луну, надо пообещать ей луну” – такой пример дал Литвак.</a:t>
            </a:r>
          </a:p>
          <a:p>
            <a:pPr marL="0" indent="0">
              <a:buNone/>
            </a:pPr>
            <a:r>
              <a:rPr lang="ru-RU" b="1" dirty="0"/>
              <a:t>Слияние</a:t>
            </a:r>
          </a:p>
          <a:p>
            <a:pPr marL="0" indent="0">
              <a:buNone/>
            </a:pPr>
            <a:r>
              <a:rPr lang="ru-RU" dirty="0"/>
              <a:t>Толпа постоянно находиться во внимание, тем самым заражает индивидов, чем она больше – тем она сильнее заражает.</a:t>
            </a:r>
          </a:p>
          <a:p>
            <a:pPr marL="0" indent="0">
              <a:buNone/>
            </a:pPr>
            <a:r>
              <a:rPr lang="ru-RU" b="1" dirty="0"/>
              <a:t>Авторитарность и консерватизм</a:t>
            </a:r>
          </a:p>
          <a:p>
            <a:pPr marL="0" indent="0">
              <a:buNone/>
            </a:pPr>
            <a:r>
              <a:rPr lang="ru-RU" dirty="0"/>
              <a:t>Поскольку толпа постоянно впадает в крайности, она может или принять идею целиком, и относится к ней как к абсолютной истине, или полностью ее опровергнуть. Толпа не может анализировать, ей не свойственны сомнения. Поэтому толпа авторитарна и нетерпима. Малейшее несогласие оратора вызывает ярость и влечет его изгнание.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527219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1247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 характеристики изучения толпы. Поведение толпы: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33341"/>
            <a:ext cx="10515600" cy="5043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знаем, что толпа наделена экстремизмом. Для ее существования нужна единая вера. Так же толпы не устойчивы к колебаниям, сомнения ведут к риску ее раздробления. Из-за этого она старается избавить от сомнений и неуверенностей, в чем ей помогают ораторы. Ораторы вдалбливают толпе утрированные суждения. Поддерживая стабильность.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Еще одна черта поведения толпы это – иллюзия , которая создается от мнений окружающих, появляется ложная информация, она способна обмануть органы чувств.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Еще одним важным фактором является – использование формул и определенных слов. Чем более неопределенно слово или выражение, тем больше влияние. Такие слова как равенство, социализм, демократия, свобода воспринимаются толпой так, как будто от них зависит решение всех проблем</a:t>
            </a:r>
          </a:p>
          <a:p>
            <a:pPr marL="0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659655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518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управлять толпой: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20462"/>
            <a:ext cx="10515600" cy="5525037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“Человек должен еще меньше напрягать свой рассудок: ему достаточно всего-навсего просмотреть и прочитать самые коротенькие тексты” – Так писал Гитлер. Слова воскрешают психические образы, но также и могущественные образы, представленные наглядно. Вначале было усиление выразительности слов за счет радио, потом порождение образов за счет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кино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телевиденья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того, чтобы управлять толпой нужен вождь или лидер. Но как вождь должен внушить доверие, чтобы сдвинуть толпу и утвердить свое влияние на нее? Литвак писал, что Лидеру закрыты два пути, это: сила и разум. Я с ним полностью согласна, так-как сила гарантирует подчинение под средством страха, ум тоже не подходит, ибо массы нечувствительны к рассудочным доказательствам. Остается только обольщение или соблазнение. Это как гипноз, он уводит толпу от ее действительности, более красивую, соответствующим ее надеждам. Соблазн вождя не стремиться себя скрыть, а наоборот действует открыто.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так обольщать – это значит переносить толпу из разумного мира в мир иллюзий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 чтобы вождь был как актер. Прежде всего, нужно превратить индивидов в толпу и вовлечь их в определенную деятельность. Ученые указывают, что приёмы всегда специфичны, но три стратегии всегда одинаковы: представление – управляет пространством, церемониал – управляет временем и убеждение – управляет словом.</a:t>
            </a:r>
          </a:p>
        </p:txBody>
      </p:sp>
    </p:spTree>
    <p:extLst>
      <p:ext uri="{BB962C8B-B14F-4D97-AF65-F5344CB8AC3E}">
        <p14:creationId xmlns:p14="http://schemas.microsoft.com/office/powerpoint/2010/main" val="247106026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93914"/>
            <a:ext cx="10515600" cy="34321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37127"/>
            <a:ext cx="10515600" cy="587276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рассмотрела некоторые проблемы психологии толпы в их теоретическом и практическом аспектах. Главный практический вопрос, который интересует общество и особенно правоохранительные органы: как обеспечить контроль над поведением толпы? — остается без ответа. Самый разумный вывод, к которому пришли ученые, заключается в одном: не допускать возникновения такого явления, как агрессивная толпа. Когда наше общество с этим справится, проблема толпы исчезнет и не потребует вмешательств ни полиции, ни науки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того, чтобы не допускать возникновения такого явления, как агрессивная толпа, в первую очередь необходимо устранить долговременные условия, создающие чувства социальной неудовлетворенности, недовольства, отчаяния, безысходности.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происходят какие-либо события, которые могут спровоцировать появление агрессивной толпы или толпа начинает собираться, то необходимо принимать срочные меры информационного, организационного и тактического плана к недопущению концентрации большого количества людей в одном месте. В частности, необходимо хотя бы временно изолировать от людей неформальных лидеров и зачинщиков беспорядков и задействовать людей, которые могли бы позитивно влиять на толпу.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если нам все же предстоит «иметь дело» с агрессивной толпой, то рассмотрите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памятку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полезными рекомендациями.</a:t>
            </a:r>
          </a:p>
        </p:txBody>
      </p:sp>
    </p:spTree>
    <p:extLst>
      <p:ext uri="{BB962C8B-B14F-4D97-AF65-F5344CB8AC3E}">
        <p14:creationId xmlns:p14="http://schemas.microsoft.com/office/powerpoint/2010/main" val="6113960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079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Используемые источники: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84713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Лебон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 “Психология народов и масс”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."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Макет",СПБ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,1995.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Михаил Литвак “Командовать или подчиняться?” - 26 издание, “Феникс” 2015.</a:t>
            </a:r>
          </a:p>
          <a:p>
            <a:pPr marL="0" indent="0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Fofoi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[Электронный ресурс].</a:t>
            </a:r>
          </a:p>
          <a:p>
            <a:pPr marL="0" indent="0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Psyfactor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[Электронный ресурс].</a:t>
            </a:r>
          </a:p>
          <a:p>
            <a:pPr marL="0" indent="0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Wikipedia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[Электронный ресурс].</a:t>
            </a:r>
          </a:p>
          <a:p>
            <a:pPr marL="0" indent="0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Wikipedia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[Электронный ресурс].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2health. [Электронный ресурс]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984769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6807221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Презентация" r:id="rId3" imgW="5026042" imgH="3883099" progId="PowerPoint.Show.12">
                  <p:embed/>
                </p:oleObj>
              </mc:Choice>
              <mc:Fallback>
                <p:oleObj name="Презентация" r:id="rId3" imgW="5026042" imgH="3883099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chemeClr val="accent1">
                              <a:tint val="66000"/>
                              <a:satMod val="160000"/>
                            </a:schemeClr>
                          </a:gs>
                          <a:gs pos="50000">
                            <a:schemeClr val="accent1">
                              <a:tint val="44500"/>
                              <a:satMod val="160000"/>
                            </a:schemeClr>
                          </a:gs>
                          <a:gs pos="100000">
                            <a:schemeClr val="accent1">
                              <a:tint val="23500"/>
                              <a:satMod val="160000"/>
                            </a:schemeClr>
                          </a:gs>
                        </a:gsLst>
                        <a:lin ang="2700000" scaled="1"/>
                        <a:tileRect/>
                      </a:gra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3130482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</TotalTime>
  <Words>1265</Words>
  <Application>Microsoft Office PowerPoint</Application>
  <PresentationFormat>Широкоэкранный</PresentationFormat>
  <Paragraphs>89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Презентация</vt:lpstr>
      <vt:lpstr>Презентация PowerPoint</vt:lpstr>
      <vt:lpstr>Содержание:</vt:lpstr>
      <vt:lpstr>Введение:</vt:lpstr>
      <vt:lpstr>Цель работы: - Рассмотреть проблемы психологии толпы в их теоретическом и практическом аспектах. Чтобы достичь поставленных целей, необходимо решить ряд задач: 1. Описать основные механизмы воздействия на толпу и внутри неё. 2. Охарактеризовать её основное поведение в разных условиях. 3. Изучить состояние психологии толпы, как проблему в современном мире. 4. Определить значимость воздействия толпы на обычного человека. 5. Понять принципы управления толпой с позиции лидера 6. Изучить способы предотвращения негативных последствий, сталкиваясь с явлением «толпа» в частной жизни </vt:lpstr>
      <vt:lpstr>Сущность толпы:</vt:lpstr>
      <vt:lpstr>Общая классификация толпы:</vt:lpstr>
      <vt:lpstr>Основные характеристики толпы:</vt:lpstr>
      <vt:lpstr>Методы и характеристики изучения толпы. Поведение толпы:</vt:lpstr>
      <vt:lpstr>Как управлять толпой:</vt:lpstr>
      <vt:lpstr>Заключение:  </vt:lpstr>
      <vt:lpstr>Используемые источники: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Егор</dc:creator>
  <cp:lastModifiedBy>User</cp:lastModifiedBy>
  <cp:revision>24</cp:revision>
  <dcterms:created xsi:type="dcterms:W3CDTF">2020-03-15T14:57:34Z</dcterms:created>
  <dcterms:modified xsi:type="dcterms:W3CDTF">2026-10-15T01:25:41Z</dcterms:modified>
</cp:coreProperties>
</file>